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9" r:id="rId4"/>
    <p:sldId id="262" r:id="rId5"/>
    <p:sldId id="260" r:id="rId6"/>
    <p:sldId id="264" r:id="rId7"/>
    <p:sldId id="263" r:id="rId8"/>
    <p:sldId id="269" r:id="rId9"/>
    <p:sldId id="265" r:id="rId10"/>
    <p:sldId id="266" r:id="rId11"/>
    <p:sldId id="268" r:id="rId12"/>
    <p:sldId id="258"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3/27/2023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‹Nr.›</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96DFF08F-DC6B-4601-B491-B0F83F6DD2DA}"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de-DE" smtClean="0"/>
              <a:t>Titelmasterformat durch Klicken bearbeiten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96DFF08F-DC6B-4601-B491-B0F83F6DD2DA}"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96DFF08F-DC6B-4601-B491-B0F83F6DD2DA}"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3/27/2023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Tierethik </a:t>
            </a:r>
            <a:br>
              <a:rPr lang="de-DE" dirty="0" smtClean="0"/>
            </a:br>
            <a:r>
              <a:rPr lang="de-DE" dirty="0" smtClean="0"/>
              <a:t>und Schöpfungs-theologie</a:t>
            </a:r>
            <a:endParaRPr lang="de-DE" dirty="0"/>
          </a:p>
        </p:txBody>
      </p:sp>
      <p:sp>
        <p:nvSpPr>
          <p:cNvPr id="3" name="Untertitel 2"/>
          <p:cNvSpPr>
            <a:spLocks noGrp="1"/>
          </p:cNvSpPr>
          <p:nvPr>
            <p:ph type="subTitle" idx="1"/>
          </p:nvPr>
        </p:nvSpPr>
        <p:spPr/>
        <p:txBody>
          <a:bodyPr/>
          <a:lstStyle/>
          <a:p>
            <a:r>
              <a:rPr lang="de-DE" dirty="0" smtClean="0"/>
              <a:t>aus christlicher Sicht und kleine Exkurse in die anderen Weltreligionen</a:t>
            </a:r>
          </a:p>
          <a:p>
            <a:endParaRPr lang="de-DE" dirty="0" smtClean="0"/>
          </a:p>
          <a:p>
            <a:r>
              <a:rPr lang="de-DE" dirty="0" smtClean="0"/>
              <a:t>25. März 2023</a:t>
            </a:r>
            <a:endParaRPr lang="de-DE" dirty="0"/>
          </a:p>
        </p:txBody>
      </p:sp>
    </p:spTree>
    <p:extLst>
      <p:ext uri="{BB962C8B-B14F-4D97-AF65-F5344CB8AC3E}">
        <p14:creationId xmlns:p14="http://schemas.microsoft.com/office/powerpoint/2010/main" val="1634516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Exkurs Schächten – ein religiöser Akt</a:t>
            </a:r>
            <a:endParaRPr lang="de-DE" dirty="0"/>
          </a:p>
        </p:txBody>
      </p:sp>
      <p:sp>
        <p:nvSpPr>
          <p:cNvPr id="3" name="Inhaltsplatzhalter 2"/>
          <p:cNvSpPr>
            <a:spLocks noGrp="1"/>
          </p:cNvSpPr>
          <p:nvPr>
            <p:ph idx="1"/>
          </p:nvPr>
        </p:nvSpPr>
        <p:spPr/>
        <p:txBody>
          <a:bodyPr/>
          <a:lstStyle/>
          <a:p>
            <a:r>
              <a:rPr lang="de-DE" dirty="0" smtClean="0"/>
              <a:t>Komplizierter </a:t>
            </a:r>
            <a:r>
              <a:rPr lang="de-DE" dirty="0"/>
              <a:t>ist die Auseinandersetzung geworden, nachdem der Tierschutz Verfassungsrang erhalten hat – und somit auf einer Stufe mit der Religionsfreiheit steht. Nach Paragraf 4a, Absatz 2, Nummer 2 des Tierschutzgesetzes können islamische Schlachter eine Ausnahmegenehmigung erhalten, um Schafe und Kaninchen zu schächten, für Rinder allerdings nicht</a:t>
            </a:r>
            <a:r>
              <a:rPr lang="de-DE" dirty="0" smtClean="0"/>
              <a:t>.</a:t>
            </a:r>
          </a:p>
          <a:p>
            <a:r>
              <a:rPr lang="de-DE" dirty="0"/>
              <a:t>Beim Schächten wird deutlich, dass das Schlachten von Tieren immer ein religiöser Akt ist. Damit verbunden ist eine Theologie des Respektes. Das Schächten stammt aus der biblischen Erzählung der Arche Noah, wonach nur Tiere gegessen werden dürfen, die kein Blut mehr haben. Juden und Muslime verstehen das so: Wer Tiere tötet, berührt immer das Geheimnis des Lebens und somit die Dimension des Göttlichen, weil das Blut Sitz des Lebens ist und somit das Göttliche repräsentiert.</a:t>
            </a:r>
          </a:p>
          <a:p>
            <a:pPr marL="45720" indent="0">
              <a:buNone/>
            </a:pPr>
            <a:endParaRPr lang="de-DE" dirty="0"/>
          </a:p>
        </p:txBody>
      </p:sp>
    </p:spTree>
    <p:extLst>
      <p:ext uri="{BB962C8B-B14F-4D97-AF65-F5344CB8AC3E}">
        <p14:creationId xmlns:p14="http://schemas.microsoft.com/office/powerpoint/2010/main" val="2505381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Christ*innen als Tierschützer*innen</a:t>
            </a:r>
            <a:endParaRPr lang="de-DE" dirty="0"/>
          </a:p>
        </p:txBody>
      </p:sp>
      <p:sp>
        <p:nvSpPr>
          <p:cNvPr id="3" name="Inhaltsplatzhalter 2"/>
          <p:cNvSpPr>
            <a:spLocks noGrp="1"/>
          </p:cNvSpPr>
          <p:nvPr>
            <p:ph idx="1"/>
          </p:nvPr>
        </p:nvSpPr>
        <p:spPr/>
        <p:txBody>
          <a:bodyPr/>
          <a:lstStyle/>
          <a:p>
            <a:r>
              <a:rPr lang="de-DE" dirty="0"/>
              <a:t>Christen müssten beim aktiven Schutz der Tiere vorangehen, sie müssten vor allem das Leiden der Tiere sichtbar machen, fordert der Dortmunder Tierethiker </a:t>
            </a:r>
            <a:r>
              <a:rPr lang="de-DE" dirty="0" err="1"/>
              <a:t>Ruster</a:t>
            </a:r>
            <a:r>
              <a:rPr lang="de-DE" dirty="0"/>
              <a:t>. "Dieses Leid ist oft nicht sichtbar, findet etwa in geschlossenen Schlachthöfen statt, man sieht es nicht an der Fleischtheke." Ein starkes "prophetisches Zeichen" wäre es, wenn Menschen nicht wegen der Gesundheit, sondern eben wegen der Tiere auf Fleischkonsum verzichteten. Wenn es nach ihm ginge, müsse man in diesem Punkt das Denken umkehren: "Nicht der Vegetarier oder Veganer, sondern der Fleischesser müsste sein Verhalten begründen."</a:t>
            </a:r>
          </a:p>
          <a:p>
            <a:pPr marL="45720" indent="0">
              <a:buNone/>
            </a:pPr>
            <a:endParaRPr lang="de-DE" dirty="0"/>
          </a:p>
        </p:txBody>
      </p:sp>
    </p:spTree>
    <p:extLst>
      <p:ext uri="{BB962C8B-B14F-4D97-AF65-F5344CB8AC3E}">
        <p14:creationId xmlns:p14="http://schemas.microsoft.com/office/powerpoint/2010/main" val="151338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p:txBody>
          <a:bodyPr/>
          <a:lstStyle/>
          <a:p>
            <a:r>
              <a:rPr lang="de-DE" dirty="0" smtClean="0"/>
              <a:t>EKD Denkschrift: Zur Verantwortung des Menschen für das Tier als Mitgeschöpf, 1991</a:t>
            </a:r>
          </a:p>
          <a:p>
            <a:r>
              <a:rPr lang="de-DE" dirty="0" err="1" smtClean="0"/>
              <a:t>Laudato</a:t>
            </a:r>
            <a:r>
              <a:rPr lang="de-DE" dirty="0" smtClean="0"/>
              <a:t> Si, Enzyklika Papst Franziskus, 2015</a:t>
            </a:r>
          </a:p>
          <a:p>
            <a:r>
              <a:rPr lang="de-DE" dirty="0" smtClean="0"/>
              <a:t>EKD Denkschrift: Nutztier und Mitgeschöpf! </a:t>
            </a:r>
            <a:r>
              <a:rPr lang="de-DE" dirty="0" err="1" smtClean="0"/>
              <a:t>Tierwohl</a:t>
            </a:r>
            <a:r>
              <a:rPr lang="de-DE" dirty="0" smtClean="0"/>
              <a:t>, Ernährungsethik und Nachhaltigkeit aus evangelischer Sicht, 2019</a:t>
            </a:r>
          </a:p>
          <a:p>
            <a:r>
              <a:rPr lang="de-DE" dirty="0" smtClean="0"/>
              <a:t>Mitgeschöpfe: Vom Umgang mit Tieren aus christlicher Sicht, 2022</a:t>
            </a:r>
            <a:endParaRPr lang="de-DE" dirty="0"/>
          </a:p>
          <a:p>
            <a:endParaRPr lang="de-DE" dirty="0" smtClean="0"/>
          </a:p>
          <a:p>
            <a:endParaRPr lang="de-DE" dirty="0"/>
          </a:p>
        </p:txBody>
      </p:sp>
    </p:spTree>
    <p:extLst>
      <p:ext uri="{BB962C8B-B14F-4D97-AF65-F5344CB8AC3E}">
        <p14:creationId xmlns:p14="http://schemas.microsoft.com/office/powerpoint/2010/main" val="207666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DE" sz="5400" dirty="0" smtClean="0"/>
              <a:t>Denn wir wissen, dass die ganze Schöpfung bis zu diesem Augenblick seufzt und in Wehen liegt.</a:t>
            </a:r>
            <a:endParaRPr lang="de-DE" sz="5400" dirty="0"/>
          </a:p>
        </p:txBody>
      </p:sp>
      <p:sp>
        <p:nvSpPr>
          <p:cNvPr id="3" name="Untertitel 2"/>
          <p:cNvSpPr>
            <a:spLocks noGrp="1"/>
          </p:cNvSpPr>
          <p:nvPr>
            <p:ph type="subTitle" idx="1"/>
          </p:nvPr>
        </p:nvSpPr>
        <p:spPr/>
        <p:txBody>
          <a:bodyPr>
            <a:normAutofit/>
          </a:bodyPr>
          <a:lstStyle/>
          <a:p>
            <a:r>
              <a:rPr lang="de-DE" sz="2800" dirty="0" smtClean="0"/>
              <a:t>Römer 8,22</a:t>
            </a:r>
            <a:endParaRPr lang="de-DE" sz="2800" dirty="0"/>
          </a:p>
        </p:txBody>
      </p:sp>
    </p:spTree>
    <p:extLst>
      <p:ext uri="{BB962C8B-B14F-4D97-AF65-F5344CB8AC3E}">
        <p14:creationId xmlns:p14="http://schemas.microsoft.com/office/powerpoint/2010/main" val="349317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Biblische Spuren</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Schöpfungs-“berichte“ (Gen 1 und </a:t>
            </a:r>
            <a:r>
              <a:rPr lang="de-DE" dirty="0" smtClean="0"/>
              <a:t>Gen 2</a:t>
            </a:r>
            <a:r>
              <a:rPr lang="de-DE" dirty="0" smtClean="0"/>
              <a:t>) : es gibt zwei </a:t>
            </a:r>
            <a:r>
              <a:rPr lang="de-DE" dirty="0" smtClean="0"/>
              <a:t>verschiedene</a:t>
            </a:r>
            <a:r>
              <a:rPr lang="de-DE" dirty="0"/>
              <a:t> </a:t>
            </a:r>
            <a:r>
              <a:rPr lang="de-DE" dirty="0" smtClean="0"/>
              <a:t>Fassungen. Zwei verschiedene Vorstellungen </a:t>
            </a:r>
            <a:r>
              <a:rPr lang="de-DE" smtClean="0"/>
              <a:t>und Sichtweisen. </a:t>
            </a:r>
            <a:endParaRPr lang="de-DE" dirty="0" smtClean="0"/>
          </a:p>
          <a:p>
            <a:r>
              <a:rPr lang="de-DE" dirty="0" smtClean="0"/>
              <a:t>Lebenshauch für Menschen und Tiere Gen </a:t>
            </a:r>
            <a:r>
              <a:rPr lang="de-DE" dirty="0" smtClean="0"/>
              <a:t>2,7 </a:t>
            </a:r>
            <a:r>
              <a:rPr lang="de-DE" dirty="0" smtClean="0"/>
              <a:t>(</a:t>
            </a:r>
            <a:r>
              <a:rPr lang="de-DE" dirty="0" smtClean="0"/>
              <a:t>Mensch: </a:t>
            </a:r>
            <a:r>
              <a:rPr lang="de-DE" dirty="0" err="1" smtClean="0"/>
              <a:t>adam</a:t>
            </a:r>
            <a:r>
              <a:rPr lang="de-DE" dirty="0" smtClean="0"/>
              <a:t>/ Erde: </a:t>
            </a:r>
            <a:r>
              <a:rPr lang="de-DE" dirty="0" err="1" smtClean="0"/>
              <a:t>adama</a:t>
            </a:r>
            <a:r>
              <a:rPr lang="de-DE" dirty="0" smtClean="0"/>
              <a:t>)</a:t>
            </a:r>
          </a:p>
          <a:p>
            <a:r>
              <a:rPr lang="de-DE" dirty="0" smtClean="0"/>
              <a:t> Speisevorschriften </a:t>
            </a:r>
            <a:r>
              <a:rPr lang="de-DE" dirty="0" smtClean="0"/>
              <a:t>(Gen </a:t>
            </a:r>
            <a:r>
              <a:rPr lang="de-DE" dirty="0" smtClean="0"/>
              <a:t>1,29) (vor der </a:t>
            </a:r>
            <a:r>
              <a:rPr lang="de-DE" dirty="0"/>
              <a:t>Sintflut rein pflanzlich ) </a:t>
            </a:r>
            <a:r>
              <a:rPr lang="de-DE" dirty="0" smtClean="0"/>
              <a:t>und Gen 9,3 (nach der </a:t>
            </a:r>
            <a:r>
              <a:rPr lang="de-DE" dirty="0" smtClean="0"/>
              <a:t>Sintflut auch blutleeres Fleisch) </a:t>
            </a:r>
          </a:p>
          <a:p>
            <a:r>
              <a:rPr lang="de-DE" dirty="0" smtClean="0"/>
              <a:t>Sintflut </a:t>
            </a:r>
            <a:r>
              <a:rPr lang="de-DE" dirty="0" smtClean="0"/>
              <a:t>und Arche (Gen 6,19-20) und (Gen 9,9-10</a:t>
            </a:r>
            <a:r>
              <a:rPr lang="de-DE" dirty="0" smtClean="0"/>
              <a:t>):  Tiere und Menschen werden gemeinsam gerettet. Der neue Bund umschließt die Tiere.</a:t>
            </a:r>
            <a:endParaRPr lang="de-DE" dirty="0" smtClean="0"/>
          </a:p>
          <a:p>
            <a:r>
              <a:rPr lang="de-DE" dirty="0" smtClean="0"/>
              <a:t>Hiob (Hiob 12,7-10) </a:t>
            </a:r>
            <a:endParaRPr lang="de-DE" dirty="0" smtClean="0"/>
          </a:p>
          <a:p>
            <a:r>
              <a:rPr lang="de-DE" dirty="0" err="1" smtClean="0"/>
              <a:t>Bileams</a:t>
            </a:r>
            <a:r>
              <a:rPr lang="de-DE" dirty="0" smtClean="0"/>
              <a:t> </a:t>
            </a:r>
            <a:r>
              <a:rPr lang="de-DE" dirty="0" smtClean="0"/>
              <a:t>Eselin (Numeri 22,21-34</a:t>
            </a:r>
            <a:r>
              <a:rPr lang="de-DE" dirty="0" smtClean="0"/>
              <a:t>)  </a:t>
            </a:r>
          </a:p>
          <a:p>
            <a:r>
              <a:rPr lang="de-DE" dirty="0" smtClean="0"/>
              <a:t>Das </a:t>
            </a:r>
            <a:r>
              <a:rPr lang="de-DE" dirty="0" smtClean="0"/>
              <a:t>Friedensreich Jesajas (</a:t>
            </a:r>
            <a:r>
              <a:rPr lang="de-DE" dirty="0" err="1" smtClean="0"/>
              <a:t>Jes</a:t>
            </a:r>
            <a:r>
              <a:rPr lang="de-DE" dirty="0" smtClean="0"/>
              <a:t> 11, 1-9) </a:t>
            </a:r>
            <a:r>
              <a:rPr lang="de-DE" dirty="0" smtClean="0"/>
              <a:t>Vision des friedlichen Zusammenlebens von Mensc</a:t>
            </a:r>
            <a:r>
              <a:rPr lang="de-DE" dirty="0" smtClean="0"/>
              <a:t>h und Tier</a:t>
            </a:r>
            <a:endParaRPr lang="de-DE" dirty="0" smtClean="0"/>
          </a:p>
          <a:p>
            <a:r>
              <a:rPr lang="de-DE" dirty="0" smtClean="0"/>
              <a:t>Jesus und die Tiere (</a:t>
            </a:r>
            <a:r>
              <a:rPr lang="de-DE" dirty="0" err="1" smtClean="0"/>
              <a:t>Mk</a:t>
            </a:r>
            <a:r>
              <a:rPr lang="de-DE" dirty="0" smtClean="0"/>
              <a:t> 1,13, </a:t>
            </a:r>
            <a:r>
              <a:rPr lang="de-DE" dirty="0" err="1" smtClean="0"/>
              <a:t>Mt</a:t>
            </a:r>
            <a:r>
              <a:rPr lang="de-DE" dirty="0" smtClean="0"/>
              <a:t> 6,26, </a:t>
            </a:r>
            <a:r>
              <a:rPr lang="de-DE" dirty="0" err="1" smtClean="0"/>
              <a:t>Lk</a:t>
            </a:r>
            <a:r>
              <a:rPr lang="de-DE" dirty="0" smtClean="0"/>
              <a:t> 14,5) </a:t>
            </a:r>
            <a:endParaRPr lang="de-DE" dirty="0"/>
          </a:p>
        </p:txBody>
      </p:sp>
    </p:spTree>
    <p:extLst>
      <p:ext uri="{BB962C8B-B14F-4D97-AF65-F5344CB8AC3E}">
        <p14:creationId xmlns:p14="http://schemas.microsoft.com/office/powerpoint/2010/main" val="221167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Wichtige Begriffe aus der Theologischen Zoologie</a:t>
            </a:r>
            <a:endParaRPr lang="de-DE" dirty="0"/>
          </a:p>
        </p:txBody>
      </p:sp>
      <p:sp>
        <p:nvSpPr>
          <p:cNvPr id="3" name="Inhaltsplatzhalter 2"/>
          <p:cNvSpPr>
            <a:spLocks noGrp="1"/>
          </p:cNvSpPr>
          <p:nvPr>
            <p:ph idx="1"/>
          </p:nvPr>
        </p:nvSpPr>
        <p:spPr/>
        <p:txBody>
          <a:bodyPr/>
          <a:lstStyle/>
          <a:p>
            <a:r>
              <a:rPr lang="de-DE" dirty="0" smtClean="0"/>
              <a:t>Anthropozentrismus</a:t>
            </a:r>
          </a:p>
          <a:p>
            <a:r>
              <a:rPr lang="de-DE" dirty="0" smtClean="0"/>
              <a:t>Anthropologische Differenz</a:t>
            </a:r>
          </a:p>
          <a:p>
            <a:r>
              <a:rPr lang="de-DE" dirty="0" smtClean="0"/>
              <a:t>„Schöpfung“: Ehrfurcht vor dem Leben</a:t>
            </a:r>
          </a:p>
          <a:p>
            <a:r>
              <a:rPr lang="de-DE" dirty="0" smtClean="0"/>
              <a:t>Gewalt – Massentierhaltung als strukturelle Gewalt</a:t>
            </a:r>
          </a:p>
          <a:p>
            <a:r>
              <a:rPr lang="de-DE" dirty="0" smtClean="0"/>
              <a:t>Frieden (-</a:t>
            </a:r>
            <a:r>
              <a:rPr lang="de-DE" dirty="0" err="1" smtClean="0"/>
              <a:t>svisionen</a:t>
            </a:r>
            <a:r>
              <a:rPr lang="de-DE" dirty="0" smtClean="0"/>
              <a:t>)</a:t>
            </a:r>
          </a:p>
          <a:p>
            <a:r>
              <a:rPr lang="de-DE" dirty="0" smtClean="0"/>
              <a:t>Evolution: Nahe und ferne Verwandte (Menschen sind Tiere) </a:t>
            </a:r>
          </a:p>
          <a:p>
            <a:r>
              <a:rPr lang="de-DE" dirty="0" smtClean="0"/>
              <a:t>Tierethik/ Würde des Tieres</a:t>
            </a:r>
          </a:p>
        </p:txBody>
      </p:sp>
    </p:spTree>
    <p:extLst>
      <p:ext uri="{BB962C8B-B14F-4D97-AF65-F5344CB8AC3E}">
        <p14:creationId xmlns:p14="http://schemas.microsoft.com/office/powerpoint/2010/main" val="2071486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Anthropozentrismus – Geschichte der Philosophie</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Aristoteles (384-322) gilt als Begründer der Zoologie: aber alles existiert nur um des Menschen willen</a:t>
            </a:r>
          </a:p>
          <a:p>
            <a:r>
              <a:rPr lang="de-DE" dirty="0" smtClean="0"/>
              <a:t>Thomas von Aquin (1225-1274): nur der Mensch ist Gott ebenbildlich, Mensch hat daher nur indirekte Pflichten gegenüber den Tieren</a:t>
            </a:r>
          </a:p>
          <a:p>
            <a:r>
              <a:rPr lang="de-DE" dirty="0" smtClean="0"/>
              <a:t>Descartes (1596-1650): mechanistisches Weltbild, im Reich der Natur gibt es kein Denken. Das Schreien von Tieren ähnelt dem Quietschen eines Uhrwerks.</a:t>
            </a:r>
          </a:p>
          <a:p>
            <a:r>
              <a:rPr lang="de-DE" dirty="0" smtClean="0"/>
              <a:t>Kant (1724-1804): gegen grausame Behandlung von Tieren spricht nur, dass die Menschen verrohen und dann auch grausam zu anderen Menschen sind</a:t>
            </a:r>
          </a:p>
          <a:p>
            <a:r>
              <a:rPr lang="de-DE" dirty="0" smtClean="0"/>
              <a:t>Schopenhauer (1788-1860): Auch Tiere haben Willen zum Leben. </a:t>
            </a:r>
          </a:p>
          <a:p>
            <a:r>
              <a:rPr lang="de-DE" dirty="0"/>
              <a:t>"Unsere Kultur lebt gedanklich aus drei Wurzeln: der biblisch-christlichen, der antik-philosophischen und der aufklärerisch-rationalistischen. All diese Kulturen haben den Unterschied zwischen Menschen und Tieren betont." </a:t>
            </a:r>
            <a:r>
              <a:rPr lang="de-DE" dirty="0" smtClean="0"/>
              <a:t> Peter Kunzmann</a:t>
            </a:r>
          </a:p>
        </p:txBody>
      </p:sp>
    </p:spTree>
    <p:extLst>
      <p:ext uri="{BB962C8B-B14F-4D97-AF65-F5344CB8AC3E}">
        <p14:creationId xmlns:p14="http://schemas.microsoft.com/office/powerpoint/2010/main" val="252544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7571" y="3135086"/>
            <a:ext cx="5170715" cy="1020041"/>
          </a:xfrm>
        </p:spPr>
        <p:txBody>
          <a:bodyPr>
            <a:normAutofit fontScale="90000"/>
          </a:bodyPr>
          <a:lstStyle/>
          <a:p>
            <a:r>
              <a:rPr lang="de-DE" sz="3200" dirty="0" smtClean="0"/>
              <a:t/>
            </a:r>
            <a:br>
              <a:rPr lang="de-DE" sz="3200" dirty="0" smtClean="0"/>
            </a:br>
            <a:r>
              <a:rPr lang="de-DE" sz="3200" dirty="0" smtClean="0"/>
              <a:t/>
            </a:r>
            <a:br>
              <a:rPr lang="de-DE" sz="3200" dirty="0" smtClean="0"/>
            </a:br>
            <a:r>
              <a:rPr lang="de-DE" sz="3200" dirty="0"/>
              <a:t/>
            </a:r>
            <a:br>
              <a:rPr lang="de-DE" sz="3200" dirty="0"/>
            </a:br>
            <a:r>
              <a:rPr lang="de-DE" sz="3200" dirty="0" smtClean="0"/>
              <a:t/>
            </a:r>
            <a:br>
              <a:rPr lang="de-DE" sz="3200" dirty="0" smtClean="0"/>
            </a:br>
            <a:endParaRPr lang="de-DE" sz="2700" dirty="0"/>
          </a:p>
        </p:txBody>
      </p:sp>
      <p:sp>
        <p:nvSpPr>
          <p:cNvPr id="3" name="Inhaltsplatzhalter 2"/>
          <p:cNvSpPr>
            <a:spLocks noGrp="1"/>
          </p:cNvSpPr>
          <p:nvPr>
            <p:ph idx="1"/>
          </p:nvPr>
        </p:nvSpPr>
        <p:spPr>
          <a:xfrm>
            <a:off x="724136" y="937068"/>
            <a:ext cx="10308300" cy="4038600"/>
          </a:xfrm>
        </p:spPr>
        <p:txBody>
          <a:bodyPr/>
          <a:lstStyle/>
          <a:p>
            <a:pPr marL="45720" indent="0">
              <a:buNone/>
            </a:pPr>
            <a:r>
              <a:rPr lang="de-DE" sz="3600" dirty="0" smtClean="0">
                <a:latin typeface="+mj-lt"/>
              </a:rPr>
              <a:t>Anthropologische Differenz</a:t>
            </a:r>
          </a:p>
          <a:p>
            <a:r>
              <a:rPr lang="de-DE" sz="2400" dirty="0"/>
              <a:t>„Der Mensch hat nichts voraus vor dem Vieh.“ (Koh 3,18-21) </a:t>
            </a:r>
            <a:endParaRPr lang="de-DE" dirty="0"/>
          </a:p>
        </p:txBody>
      </p:sp>
    </p:spTree>
    <p:extLst>
      <p:ext uri="{BB962C8B-B14F-4D97-AF65-F5344CB8AC3E}">
        <p14:creationId xmlns:p14="http://schemas.microsoft.com/office/powerpoint/2010/main" val="400614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Biblisch begründete Missverständnisse</a:t>
            </a:r>
            <a:endParaRPr lang="de-DE" dirty="0"/>
          </a:p>
        </p:txBody>
      </p:sp>
      <p:sp>
        <p:nvSpPr>
          <p:cNvPr id="3" name="Inhaltsplatzhalter 2"/>
          <p:cNvSpPr>
            <a:spLocks noGrp="1"/>
          </p:cNvSpPr>
          <p:nvPr>
            <p:ph idx="1"/>
          </p:nvPr>
        </p:nvSpPr>
        <p:spPr/>
        <p:txBody>
          <a:bodyPr/>
          <a:lstStyle/>
          <a:p>
            <a:r>
              <a:rPr lang="de-DE" dirty="0" smtClean="0"/>
              <a:t>Mensch als „Krone der Schöpfung“ – nicht biblisch, denn eigentlich ist der Sabbat die Krone der Schöpfung und der Sabbat gilt auch für die Tiere! (Ex 20,10) </a:t>
            </a:r>
          </a:p>
          <a:p>
            <a:r>
              <a:rPr lang="de-DE" dirty="0" smtClean="0"/>
              <a:t>„Macht euch die Erde untertan“ Abbild der damalige Lebenswelt  &lt;-&gt; wird inzwischen als Behüten und Bewahren verstanden</a:t>
            </a:r>
          </a:p>
          <a:p>
            <a:endParaRPr lang="de-DE" dirty="0" smtClean="0"/>
          </a:p>
          <a:p>
            <a:endParaRPr lang="de-DE" dirty="0" smtClean="0"/>
          </a:p>
          <a:p>
            <a:endParaRPr lang="de-DE" dirty="0"/>
          </a:p>
        </p:txBody>
      </p:sp>
    </p:spTree>
    <p:extLst>
      <p:ext uri="{BB962C8B-B14F-4D97-AF65-F5344CB8AC3E}">
        <p14:creationId xmlns:p14="http://schemas.microsoft.com/office/powerpoint/2010/main" val="273689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Moderner Tierschutz</a:t>
            </a:r>
            <a:endParaRPr lang="de-DE" dirty="0"/>
          </a:p>
        </p:txBody>
      </p:sp>
      <p:sp>
        <p:nvSpPr>
          <p:cNvPr id="3" name="Inhaltsplatzhalter 2"/>
          <p:cNvSpPr>
            <a:spLocks noGrp="1"/>
          </p:cNvSpPr>
          <p:nvPr>
            <p:ph idx="1"/>
          </p:nvPr>
        </p:nvSpPr>
        <p:spPr/>
        <p:txBody>
          <a:bodyPr>
            <a:normAutofit lnSpcReduction="10000"/>
          </a:bodyPr>
          <a:lstStyle/>
          <a:p>
            <a:r>
              <a:rPr lang="de-DE" dirty="0"/>
              <a:t>Der moderne Tierschutz hat auch christliche Wurzeln. Dafür steht zum Beispiel der im 12. Jahrhundert geborene heilige Franziskus, der Tiere als eigenständige Wesen wahrnahm. </a:t>
            </a:r>
            <a:r>
              <a:rPr lang="de-DE" dirty="0" smtClean="0"/>
              <a:t>Später </a:t>
            </a:r>
            <a:r>
              <a:rPr lang="de-DE" dirty="0"/>
              <a:t>rief der Urwaldarzt und evangelische Theologe Albert Schweitzer zur "Ehrfurcht für das Leben" auf. Und der erste deutsche Tierschutzverein wurde 1837 in Stuttgart von einem Pfarrer ins Leben gerufen, von Albert Knapp. Die Gründung geht auf Ideen des württembergischen Pfarrers Christian Adam Dann (1758-1837) zurück</a:t>
            </a:r>
            <a:r>
              <a:rPr lang="de-DE" dirty="0" smtClean="0"/>
              <a:t>.</a:t>
            </a:r>
          </a:p>
          <a:p>
            <a:r>
              <a:rPr lang="de-DE" dirty="0" smtClean="0"/>
              <a:t>Tierschutz im </a:t>
            </a:r>
            <a:r>
              <a:rPr lang="de-DE" dirty="0"/>
              <a:t>Grundgesetz </a:t>
            </a:r>
            <a:r>
              <a:rPr lang="de-DE" dirty="0" smtClean="0"/>
              <a:t>ist seit 2002, Art. 20a: „Der Staat schützt auch in Verantwortung für die künftigen Generationen die natürlichen Lebensgrundlagen und die Tiere im Rahmen der verfassungsmäßigen Ordnung durch die Gesetzgebung …“</a:t>
            </a:r>
          </a:p>
          <a:p>
            <a:r>
              <a:rPr lang="de-DE" dirty="0" smtClean="0"/>
              <a:t>4.10. Welttierschutztag (und Gedenktag </a:t>
            </a:r>
            <a:r>
              <a:rPr lang="de-DE" dirty="0"/>
              <a:t>des H</a:t>
            </a:r>
            <a:r>
              <a:rPr lang="de-DE" dirty="0" smtClean="0"/>
              <a:t>eiligen Franziskus)</a:t>
            </a:r>
          </a:p>
          <a:p>
            <a:endParaRPr lang="de-DE" dirty="0"/>
          </a:p>
        </p:txBody>
      </p:sp>
    </p:spTree>
    <p:extLst>
      <p:ext uri="{BB962C8B-B14F-4D97-AF65-F5344CB8AC3E}">
        <p14:creationId xmlns:p14="http://schemas.microsoft.com/office/powerpoint/2010/main" val="1948254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Zusammenhang: (Nicht-) Essen und Religion</a:t>
            </a:r>
            <a:endParaRPr lang="de-DE" dirty="0"/>
          </a:p>
        </p:txBody>
      </p:sp>
      <p:sp>
        <p:nvSpPr>
          <p:cNvPr id="3" name="Inhaltsplatzhalter 2"/>
          <p:cNvSpPr>
            <a:spLocks noGrp="1"/>
          </p:cNvSpPr>
          <p:nvPr>
            <p:ph idx="1"/>
          </p:nvPr>
        </p:nvSpPr>
        <p:spPr/>
        <p:txBody>
          <a:bodyPr>
            <a:normAutofit lnSpcReduction="10000"/>
          </a:bodyPr>
          <a:lstStyle/>
          <a:p>
            <a:r>
              <a:rPr lang="de-DE" dirty="0" smtClean="0"/>
              <a:t>Speisevorschriften sehr ausgeprägt im Judentum (koscher) und im Islam (</a:t>
            </a:r>
            <a:r>
              <a:rPr lang="de-DE" dirty="0" err="1" smtClean="0"/>
              <a:t>halal</a:t>
            </a:r>
            <a:r>
              <a:rPr lang="de-DE" dirty="0" smtClean="0"/>
              <a:t> ) aber auch in anderen Religionen: wer darf was mit wem und wann essen?</a:t>
            </a:r>
          </a:p>
          <a:p>
            <a:r>
              <a:rPr lang="de-DE" dirty="0" smtClean="0"/>
              <a:t>Speiseregeln stiften religiöse Identität.</a:t>
            </a:r>
          </a:p>
          <a:p>
            <a:r>
              <a:rPr lang="de-DE" dirty="0"/>
              <a:t>Speisevorschriften </a:t>
            </a:r>
            <a:r>
              <a:rPr lang="de-DE" dirty="0" smtClean="0"/>
              <a:t>im Christentum aufgehoben </a:t>
            </a:r>
            <a:r>
              <a:rPr lang="de-DE" dirty="0" err="1"/>
              <a:t>Mk</a:t>
            </a:r>
            <a:r>
              <a:rPr lang="de-DE" dirty="0"/>
              <a:t> 7,14-23 und durch Paulus (Kol 2,16, 1.Kor. 10,20-22)</a:t>
            </a:r>
          </a:p>
          <a:p>
            <a:r>
              <a:rPr lang="de-DE" dirty="0" smtClean="0"/>
              <a:t>Nicht-Essen und Religion: Askese gibt es in allen Weltreligionen</a:t>
            </a:r>
          </a:p>
          <a:p>
            <a:r>
              <a:rPr lang="de-DE" dirty="0" smtClean="0"/>
              <a:t>Fasten im Christentum: zwischen Aschermittwoch und Ostern, Freitags, Advent</a:t>
            </a:r>
          </a:p>
          <a:p>
            <a:r>
              <a:rPr lang="de-DE" dirty="0" smtClean="0"/>
              <a:t>Fasten im Islam (Ramadan) aktuell seit 23.3. </a:t>
            </a:r>
          </a:p>
          <a:p>
            <a:r>
              <a:rPr lang="de-DE" dirty="0"/>
              <a:t>Heiliges </a:t>
            </a:r>
            <a:r>
              <a:rPr lang="de-DE" dirty="0" smtClean="0"/>
              <a:t>Abendmahl – Kommunion - Eucharistie: Sakrament und Ritual, Inkorporation des Göttlichen </a:t>
            </a:r>
            <a:endParaRPr lang="de-DE" dirty="0"/>
          </a:p>
        </p:txBody>
      </p:sp>
    </p:spTree>
    <p:extLst>
      <p:ext uri="{BB962C8B-B14F-4D97-AF65-F5344CB8AC3E}">
        <p14:creationId xmlns:p14="http://schemas.microsoft.com/office/powerpoint/2010/main" val="602519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Weltreligionen</a:t>
            </a:r>
            <a:endParaRPr lang="de-DE" dirty="0"/>
          </a:p>
        </p:txBody>
      </p:sp>
      <p:sp>
        <p:nvSpPr>
          <p:cNvPr id="3" name="Inhaltsplatzhalter 2"/>
          <p:cNvSpPr>
            <a:spLocks noGrp="1"/>
          </p:cNvSpPr>
          <p:nvPr>
            <p:ph idx="1"/>
          </p:nvPr>
        </p:nvSpPr>
        <p:spPr/>
        <p:txBody>
          <a:bodyPr>
            <a:normAutofit lnSpcReduction="10000"/>
          </a:bodyPr>
          <a:lstStyle/>
          <a:p>
            <a:r>
              <a:rPr lang="de-DE" dirty="0" smtClean="0"/>
              <a:t>Buddhisten </a:t>
            </a:r>
            <a:r>
              <a:rPr lang="de-DE" dirty="0"/>
              <a:t>achten sogar </a:t>
            </a:r>
            <a:r>
              <a:rPr lang="de-DE" dirty="0" smtClean="0"/>
              <a:t>Kleinstlebewesen</a:t>
            </a:r>
          </a:p>
          <a:p>
            <a:r>
              <a:rPr lang="de-DE" dirty="0" smtClean="0"/>
              <a:t>Hinduismus: Prinzip des Nicht-Verletzens bzw. Gewaltlosigkeit.</a:t>
            </a:r>
          </a:p>
          <a:p>
            <a:r>
              <a:rPr lang="de-DE" dirty="0" smtClean="0"/>
              <a:t>Sufismus: Vegetarismus als ideale </a:t>
            </a:r>
            <a:r>
              <a:rPr lang="de-DE" dirty="0"/>
              <a:t>L</a:t>
            </a:r>
            <a:r>
              <a:rPr lang="de-DE" dirty="0" smtClean="0"/>
              <a:t>ebensform. </a:t>
            </a:r>
            <a:endParaRPr lang="de-DE" dirty="0"/>
          </a:p>
          <a:p>
            <a:r>
              <a:rPr lang="de-DE" dirty="0" smtClean="0"/>
              <a:t>Islam: In </a:t>
            </a:r>
            <a:r>
              <a:rPr lang="de-DE" dirty="0"/>
              <a:t>Erinnerung an </a:t>
            </a:r>
            <a:r>
              <a:rPr lang="de-DE" dirty="0" smtClean="0"/>
              <a:t>Abraham (Ibrahim), </a:t>
            </a:r>
            <a:r>
              <a:rPr lang="de-DE" dirty="0"/>
              <a:t>feiern die Muslime heute noch das Opferfest. Ibrahim, der Urvater von Judentum, Christentum und Islam, empfing im Traum die Weisung Gottes, seinen Sohn zu töten. In letzter Sekunde sandte Gott selbst ihm stattdessen einen Widder als Opfertier. </a:t>
            </a:r>
            <a:endParaRPr lang="de-DE" dirty="0" smtClean="0"/>
          </a:p>
          <a:p>
            <a:r>
              <a:rPr lang="de-DE" dirty="0" smtClean="0"/>
              <a:t>Judentum </a:t>
            </a:r>
            <a:r>
              <a:rPr lang="de-DE" dirty="0"/>
              <a:t>und Christentum stellten allerdings in der Spätantike das Opfern von Tieren </a:t>
            </a:r>
            <a:r>
              <a:rPr lang="de-DE" dirty="0" smtClean="0"/>
              <a:t>ein, </a:t>
            </a:r>
            <a:r>
              <a:rPr lang="de-DE" dirty="0"/>
              <a:t>die Juden mit dem Verlust des Tempels im Jahre 70 und das Christentum, weil man dort annahm, dass nach dem einmaligen Opfer Jesu Christi keine Tieropfer mehr nötig seien.</a:t>
            </a:r>
          </a:p>
          <a:p>
            <a:endParaRPr lang="de-DE" dirty="0"/>
          </a:p>
        </p:txBody>
      </p:sp>
    </p:spTree>
    <p:extLst>
      <p:ext uri="{BB962C8B-B14F-4D97-AF65-F5344CB8AC3E}">
        <p14:creationId xmlns:p14="http://schemas.microsoft.com/office/powerpoint/2010/main" val="3796517989"/>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0</TotalTime>
  <Words>1078</Words>
  <Application>Microsoft Office PowerPoint</Application>
  <PresentationFormat>Breitbild</PresentationFormat>
  <Paragraphs>65</Paragraphs>
  <Slides>13</Slides>
  <Notes>0</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13</vt:i4>
      </vt:variant>
    </vt:vector>
  </HeadingPairs>
  <TitlesOfParts>
    <vt:vector size="15" baseType="lpstr">
      <vt:lpstr>Corbel</vt:lpstr>
      <vt:lpstr>Basis</vt:lpstr>
      <vt:lpstr>Tierethik  und Schöpfungs-theologie</vt:lpstr>
      <vt:lpstr>Biblische Spuren</vt:lpstr>
      <vt:lpstr>Wichtige Begriffe aus der Theologischen Zoologie</vt:lpstr>
      <vt:lpstr>Anthropozentrismus – Geschichte der Philosophie</vt:lpstr>
      <vt:lpstr>    </vt:lpstr>
      <vt:lpstr>Biblisch begründete Missverständnisse</vt:lpstr>
      <vt:lpstr>Moderner Tierschutz</vt:lpstr>
      <vt:lpstr>Zusammenhang: (Nicht-) Essen und Religion</vt:lpstr>
      <vt:lpstr>Weltreligionen</vt:lpstr>
      <vt:lpstr>Exkurs Schächten – ein religiöser Akt</vt:lpstr>
      <vt:lpstr>Christ*innen als Tierschützer*innen</vt:lpstr>
      <vt:lpstr>Literatur</vt:lpstr>
      <vt:lpstr>Denn wir wissen, dass die ganze Schöpfung bis zu diesem Augenblick seufzt und in Wehen liegt.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Tierethik und Schöpfungstheologie aus christlicher Sicht</dc:title>
  <dc:creator>kerstin.taeubner@gmail.com</dc:creator>
  <cp:lastModifiedBy>kerstin.taeubner@gmail.com</cp:lastModifiedBy>
  <cp:revision>57</cp:revision>
  <dcterms:created xsi:type="dcterms:W3CDTF">2023-03-15T14:46:56Z</dcterms:created>
  <dcterms:modified xsi:type="dcterms:W3CDTF">2023-03-27T16:04:51Z</dcterms:modified>
</cp:coreProperties>
</file>